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1" r:id="rId2"/>
    <p:sldId id="2562" r:id="rId3"/>
    <p:sldId id="2563" r:id="rId4"/>
    <p:sldId id="2564" r:id="rId5"/>
    <p:sldId id="2565" r:id="rId6"/>
    <p:sldId id="2566" r:id="rId7"/>
    <p:sldId id="2567" r:id="rId8"/>
    <p:sldId id="2568" r:id="rId9"/>
    <p:sldId id="2571" r:id="rId10"/>
    <p:sldId id="2570" r:id="rId11"/>
    <p:sldId id="25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2"/>
    <p:restoredTop sz="94678"/>
  </p:normalViewPr>
  <p:slideViewPr>
    <p:cSldViewPr snapToGrid="0">
      <p:cViewPr varScale="1">
        <p:scale>
          <a:sx n="112" d="100"/>
          <a:sy n="112" d="100"/>
        </p:scale>
        <p:origin x="22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34D8B-C78E-614B-9AA8-94B53CE7A6A6}" type="datetimeFigureOut">
              <a:rPr lang="en-US" smtClean="0"/>
              <a:t>8/18/24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DE824-1EC8-E241-9423-7A91B5EC6EDC}" type="slidenum">
              <a:rPr lang="en-US" smtClean="0"/>
              <a:t>‹#›</a:t>
            </a:fld>
            <a:endParaRPr lang="en-US"/>
          </a:p>
        </p:txBody>
      </p:sp>
    </p:spTree>
    <p:extLst>
      <p:ext uri="{BB962C8B-B14F-4D97-AF65-F5344CB8AC3E}">
        <p14:creationId xmlns:p14="http://schemas.microsoft.com/office/powerpoint/2010/main" val="67545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explore the concept of the technology value stream and how it can be optimized for rapid deployment. We will discuss the differences between lead time and processing time, the common scenario of deployment lead times requiring months, and the DevOps ideal of deployment lead times of minutes.</a:t>
            </a:r>
          </a:p>
        </p:txBody>
      </p:sp>
      <p:sp>
        <p:nvSpPr>
          <p:cNvPr id="4" name="Slide Number Placeholder 3"/>
          <p:cNvSpPr>
            <a:spLocks noGrp="1"/>
          </p:cNvSpPr>
          <p:nvPr>
            <p:ph type="sldNum" sz="quarter" idx="5"/>
          </p:nvPr>
        </p:nvSpPr>
        <p:spPr/>
        <p:txBody>
          <a:bodyPr/>
          <a:lstStyle/>
          <a:p>
            <a:fld id="{0B6DE824-1EC8-E241-9423-7A91B5EC6EDC}" type="slidenum">
              <a:rPr lang="en-US" smtClean="0"/>
              <a:t>1</a:t>
            </a:fld>
            <a:endParaRPr lang="en-US"/>
          </a:p>
        </p:txBody>
      </p:sp>
    </p:spTree>
    <p:extLst>
      <p:ext uri="{BB962C8B-B14F-4D97-AF65-F5344CB8AC3E}">
        <p14:creationId xmlns:p14="http://schemas.microsoft.com/office/powerpoint/2010/main" val="8474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2</a:t>
            </a:fld>
            <a:endParaRPr lang="en-US"/>
          </a:p>
        </p:txBody>
      </p:sp>
    </p:spTree>
    <p:extLst>
      <p:ext uri="{BB962C8B-B14F-4D97-AF65-F5344CB8AC3E}">
        <p14:creationId xmlns:p14="http://schemas.microsoft.com/office/powerpoint/2010/main" val="54661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3</a:t>
            </a:fld>
            <a:endParaRPr lang="en-US"/>
          </a:p>
        </p:txBody>
      </p:sp>
    </p:spTree>
    <p:extLst>
      <p:ext uri="{BB962C8B-B14F-4D97-AF65-F5344CB8AC3E}">
        <p14:creationId xmlns:p14="http://schemas.microsoft.com/office/powerpoint/2010/main" val="328330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4</a:t>
            </a:fld>
            <a:endParaRPr lang="en-US"/>
          </a:p>
        </p:txBody>
      </p:sp>
    </p:spTree>
    <p:extLst>
      <p:ext uri="{BB962C8B-B14F-4D97-AF65-F5344CB8AC3E}">
        <p14:creationId xmlns:p14="http://schemas.microsoft.com/office/powerpoint/2010/main" val="94334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5</a:t>
            </a:fld>
            <a:endParaRPr lang="en-US"/>
          </a:p>
        </p:txBody>
      </p:sp>
    </p:spTree>
    <p:extLst>
      <p:ext uri="{BB962C8B-B14F-4D97-AF65-F5344CB8AC3E}">
        <p14:creationId xmlns:p14="http://schemas.microsoft.com/office/powerpoint/2010/main" val="401312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6</a:t>
            </a:fld>
            <a:endParaRPr lang="en-US"/>
          </a:p>
        </p:txBody>
      </p:sp>
    </p:spTree>
    <p:extLst>
      <p:ext uri="{BB962C8B-B14F-4D97-AF65-F5344CB8AC3E}">
        <p14:creationId xmlns:p14="http://schemas.microsoft.com/office/powerpoint/2010/main" val="68369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7</a:t>
            </a:fld>
            <a:endParaRPr lang="en-US"/>
          </a:p>
        </p:txBody>
      </p:sp>
    </p:spTree>
    <p:extLst>
      <p:ext uri="{BB962C8B-B14F-4D97-AF65-F5344CB8AC3E}">
        <p14:creationId xmlns:p14="http://schemas.microsoft.com/office/powerpoint/2010/main" val="421909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DE824-1EC8-E241-9423-7A91B5EC6EDC}" type="slidenum">
              <a:rPr lang="en-US" smtClean="0"/>
              <a:t>8</a:t>
            </a:fld>
            <a:endParaRPr lang="en-US"/>
          </a:p>
        </p:txBody>
      </p:sp>
    </p:spTree>
    <p:extLst>
      <p:ext uri="{BB962C8B-B14F-4D97-AF65-F5344CB8AC3E}">
        <p14:creationId xmlns:p14="http://schemas.microsoft.com/office/powerpoint/2010/main" val="92887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8/18/24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2792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8/18/24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78931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8/18/24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9819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8/18/24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576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8/18/24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480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8/18/24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162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8/18/24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6125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8/18/24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562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8/18/24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254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8/18/24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0247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8/18/24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75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8/18/24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838987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GeraltOfCodea/csd-38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Abstract blue design with wavy lines and dots">
            <a:extLst>
              <a:ext uri="{FF2B5EF4-FFF2-40B4-BE49-F238E27FC236}">
                <a16:creationId xmlns:a16="http://schemas.microsoft.com/office/drawing/2014/main" id="{DF752EC2-BD69-478A-AA27-389E08BC7FB6}"/>
              </a:ext>
            </a:extLst>
          </p:cNvPr>
          <p:cNvPicPr>
            <a:picLocks noChangeAspect="1"/>
          </p:cNvPicPr>
          <p:nvPr/>
        </p:nvPicPr>
        <p:blipFill>
          <a:blip r:embed="rId3">
            <a:alphaModFix amt="50000"/>
          </a:blip>
          <a:srcRect t="7812" b="7812"/>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60000">
                <a:schemeClr val="bg1">
                  <a:alpha val="3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F44386E-B743-EB4C-BA78-346C7EC7194B}"/>
              </a:ext>
            </a:extLst>
          </p:cNvPr>
          <p:cNvSpPr>
            <a:spLocks noGrp="1"/>
          </p:cNvSpPr>
          <p:nvPr>
            <p:ph type="ctrTitle"/>
          </p:nvPr>
        </p:nvSpPr>
        <p:spPr>
          <a:xfrm>
            <a:off x="2089403" y="1931179"/>
            <a:ext cx="8138160" cy="1061981"/>
          </a:xfrm>
        </p:spPr>
        <p:txBody>
          <a:bodyPr anchor="t">
            <a:normAutofit/>
          </a:bodyPr>
          <a:lstStyle/>
          <a:p>
            <a:pPr algn="l"/>
            <a:r>
              <a:rPr lang="en-US" sz="4100" dirty="0"/>
              <a:t>The Technology Value Stream</a:t>
            </a:r>
          </a:p>
        </p:txBody>
      </p:sp>
      <p:sp>
        <p:nvSpPr>
          <p:cNvPr id="3" name="Subtitle 2">
            <a:extLst>
              <a:ext uri="{FF2B5EF4-FFF2-40B4-BE49-F238E27FC236}">
                <a16:creationId xmlns:a16="http://schemas.microsoft.com/office/drawing/2014/main" id="{5F2080BF-D926-385D-E8BF-2F9B675CBC1B}"/>
              </a:ext>
            </a:extLst>
          </p:cNvPr>
          <p:cNvSpPr>
            <a:spLocks noGrp="1"/>
          </p:cNvSpPr>
          <p:nvPr>
            <p:ph type="subTitle" idx="1"/>
          </p:nvPr>
        </p:nvSpPr>
        <p:spPr>
          <a:xfrm>
            <a:off x="6096000" y="2513100"/>
            <a:ext cx="3538728" cy="960120"/>
          </a:xfrm>
        </p:spPr>
        <p:txBody>
          <a:bodyPr anchor="t">
            <a:normAutofit/>
          </a:bodyPr>
          <a:lstStyle/>
          <a:p>
            <a:pPr algn="r"/>
            <a:r>
              <a:rPr lang="en-US" sz="2000" b="1" dirty="0"/>
              <a:t>Optimizing for Rapid Deployment</a:t>
            </a:r>
          </a:p>
        </p:txBody>
      </p:sp>
      <p:sp>
        <p:nvSpPr>
          <p:cNvPr id="5" name="Subtitle 2">
            <a:extLst>
              <a:ext uri="{FF2B5EF4-FFF2-40B4-BE49-F238E27FC236}">
                <a16:creationId xmlns:a16="http://schemas.microsoft.com/office/drawing/2014/main" id="{97A11FE1-59C4-D92E-CC2B-481CEDC9C5A3}"/>
              </a:ext>
            </a:extLst>
          </p:cNvPr>
          <p:cNvSpPr txBox="1">
            <a:spLocks/>
          </p:cNvSpPr>
          <p:nvPr/>
        </p:nvSpPr>
        <p:spPr>
          <a:xfrm>
            <a:off x="320039" y="5186293"/>
            <a:ext cx="3538728" cy="960120"/>
          </a:xfrm>
          <a:prstGeom prst="rect">
            <a:avLst/>
          </a:prstGeom>
        </p:spPr>
        <p:txBody>
          <a:bodyPr vert="horz" lIns="91440" tIns="45720" rIns="91440" bIns="45720" rtlCol="0" anchor="t">
            <a:normAutofit fontScale="6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Ryan Norrbom</a:t>
            </a:r>
          </a:p>
          <a:p>
            <a:pPr algn="l"/>
            <a:r>
              <a:rPr lang="en-US" sz="2000" dirty="0"/>
              <a:t>CSD 380 - Assignment 1.2</a:t>
            </a:r>
          </a:p>
          <a:p>
            <a:pPr algn="l"/>
            <a:r>
              <a:rPr lang="en-US" sz="2000" dirty="0"/>
              <a:t>August 18</a:t>
            </a:r>
            <a:r>
              <a:rPr lang="en-US" sz="2000" baseline="30000" dirty="0"/>
              <a:t>th</a:t>
            </a:r>
            <a:r>
              <a:rPr lang="en-US" sz="2000" dirty="0"/>
              <a:t>, 2024</a:t>
            </a:r>
          </a:p>
        </p:txBody>
      </p:sp>
    </p:spTree>
    <p:extLst>
      <p:ext uri="{BB962C8B-B14F-4D97-AF65-F5344CB8AC3E}">
        <p14:creationId xmlns:p14="http://schemas.microsoft.com/office/powerpoint/2010/main" val="40456365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7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7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700"/>
                                        <p:tgtEl>
                                          <p:spTgt spid="5">
                                            <p:txEl>
                                              <p:pRg st="2" end="2"/>
                                            </p:txEl>
                                          </p:spTgt>
                                        </p:tgtEl>
                                      </p:cBhvr>
                                    </p:animEffect>
                                  </p:childTnLst>
                                </p:cTn>
                              </p:par>
                              <p:par>
                                <p:cTn id="29" presetID="42" presetClass="entr" presetSubtype="0" fill="hold" grpId="1" nodeType="withEffect">
                                  <p:stCondLst>
                                    <p:cond delay="250"/>
                                  </p:stCondLst>
                                  <p:iterate>
                                    <p:tmPct val="10000"/>
                                  </p:iterate>
                                  <p:childTnLst>
                                    <p:set>
                                      <p:cBhvr>
                                        <p:cTn id="30" dur="1" fill="hold">
                                          <p:stCondLst>
                                            <p:cond delay="0"/>
                                          </p:stCondLst>
                                        </p:cTn>
                                        <p:tgtEl>
                                          <p:spTgt spid="5"/>
                                        </p:tgtEl>
                                        <p:attrNameLst>
                                          <p:attrName>style.visibility</p:attrName>
                                        </p:attrNameLst>
                                      </p:cBhvr>
                                      <p:to>
                                        <p:strVal val="visible"/>
                                      </p:to>
                                    </p:set>
                                    <p:animEffect transition="in" filter="fade">
                                      <p:cBhvr>
                                        <p:cTn id="31" dur="250"/>
                                        <p:tgtEl>
                                          <p:spTgt spid="5"/>
                                        </p:tgtEl>
                                      </p:cBhvr>
                                    </p:animEffect>
                                    <p:anim calcmode="lin" valueType="num">
                                      <p:cBhvr>
                                        <p:cTn id="32" dur="250" fill="hold"/>
                                        <p:tgtEl>
                                          <p:spTgt spid="5"/>
                                        </p:tgtEl>
                                        <p:attrNameLst>
                                          <p:attrName>ppt_x</p:attrName>
                                        </p:attrNameLst>
                                      </p:cBhvr>
                                      <p:tavLst>
                                        <p:tav tm="0">
                                          <p:val>
                                            <p:strVal val="#ppt_x"/>
                                          </p:val>
                                        </p:tav>
                                        <p:tav tm="100000">
                                          <p:val>
                                            <p:strVal val="#ppt_x"/>
                                          </p:val>
                                        </p:tav>
                                      </p:tavLst>
                                    </p:anim>
                                    <p:anim calcmode="lin" valueType="num">
                                      <p:cBhvr>
                                        <p:cTn id="33"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5" grpId="0" build="p"/>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E49B4-8966-1AFF-5187-E70299F1B0DE}"/>
              </a:ext>
            </a:extLst>
          </p:cNvPr>
          <p:cNvSpPr>
            <a:spLocks noGrp="1"/>
          </p:cNvSpPr>
          <p:nvPr>
            <p:ph type="title"/>
          </p:nvPr>
        </p:nvSpPr>
        <p:spPr>
          <a:xfrm>
            <a:off x="1952481" y="800783"/>
            <a:ext cx="8278891" cy="1323867"/>
          </a:xfrm>
        </p:spPr>
        <p:txBody>
          <a:bodyPr vert="horz" lIns="91440" tIns="45720" rIns="91440" bIns="45720" rtlCol="0" anchor="b">
            <a:normAutofit/>
          </a:bodyPr>
          <a:lstStyle/>
          <a:p>
            <a:r>
              <a:rPr lang="en-US" b="1" kern="1200">
                <a:solidFill>
                  <a:schemeClr val="tx1"/>
                </a:solidFill>
                <a:latin typeface="+mj-lt"/>
                <a:ea typeface="+mj-ea"/>
                <a:cs typeface="+mj-cs"/>
              </a:rPr>
              <a:t>References</a:t>
            </a:r>
          </a:p>
        </p:txBody>
      </p:sp>
      <p:sp>
        <p:nvSpPr>
          <p:cNvPr id="3" name="Content Placeholder 2">
            <a:extLst>
              <a:ext uri="{FF2B5EF4-FFF2-40B4-BE49-F238E27FC236}">
                <a16:creationId xmlns:a16="http://schemas.microsoft.com/office/drawing/2014/main" id="{C7EEFB29-07C5-BC6F-31EE-787AAA08E570}"/>
              </a:ext>
            </a:extLst>
          </p:cNvPr>
          <p:cNvSpPr>
            <a:spLocks noGrp="1"/>
          </p:cNvSpPr>
          <p:nvPr>
            <p:ph sz="half" idx="1"/>
          </p:nvPr>
        </p:nvSpPr>
        <p:spPr>
          <a:xfrm>
            <a:off x="1952481" y="2495774"/>
            <a:ext cx="8278892" cy="3273426"/>
          </a:xfrm>
        </p:spPr>
        <p:txBody>
          <a:bodyPr vert="horz" lIns="91440" tIns="45720" rIns="91440" bIns="45720" rtlCol="0">
            <a:normAutofit/>
          </a:bodyPr>
          <a:lstStyle/>
          <a:p>
            <a:r>
              <a:rPr lang="en-US" sz="1800" dirty="0">
                <a:effectLst/>
              </a:rPr>
              <a:t>Kim, G., </a:t>
            </a:r>
            <a:r>
              <a:rPr lang="en-US" sz="1800" dirty="0" err="1">
                <a:effectLst/>
              </a:rPr>
              <a:t>Debois</a:t>
            </a:r>
            <a:r>
              <a:rPr lang="en-US" sz="1800" dirty="0">
                <a:effectLst/>
              </a:rPr>
              <a:t>, P., Willis, J., Humble, J., </a:t>
            </a:r>
            <a:r>
              <a:rPr lang="en-US" sz="1800" dirty="0" err="1">
                <a:effectLst/>
              </a:rPr>
              <a:t>Forsgren</a:t>
            </a:r>
            <a:r>
              <a:rPr lang="en-US" sz="1800" dirty="0">
                <a:effectLst/>
              </a:rPr>
              <a:t>, N., &amp; </a:t>
            </a:r>
            <a:r>
              <a:rPr lang="en-US" sz="1800" dirty="0" err="1">
                <a:effectLst/>
              </a:rPr>
              <a:t>Allspaw</a:t>
            </a:r>
            <a:r>
              <a:rPr lang="en-US" sz="1800" dirty="0">
                <a:effectLst/>
              </a:rPr>
              <a:t>, J. (2021). </a:t>
            </a:r>
            <a:r>
              <a:rPr lang="en-US" sz="1800" i="1" dirty="0">
                <a:effectLst/>
              </a:rPr>
              <a:t>The </a:t>
            </a:r>
            <a:r>
              <a:rPr lang="en-US" sz="1800" i="1" dirty="0" err="1">
                <a:effectLst/>
              </a:rPr>
              <a:t>devops</a:t>
            </a:r>
            <a:r>
              <a:rPr lang="en-US" sz="1800" i="1" dirty="0">
                <a:effectLst/>
              </a:rPr>
              <a:t> handbook: How to create world-class agility, reliability, &amp; Security in Technology Organizations</a:t>
            </a:r>
            <a:r>
              <a:rPr lang="en-US" sz="1800" dirty="0">
                <a:effectLst/>
              </a:rPr>
              <a:t>. IT Revolution Press, LLC. </a:t>
            </a:r>
          </a:p>
          <a:p>
            <a:endParaRPr lang="en-US" sz="1800" dirty="0">
              <a:effectLst/>
            </a:endParaRPr>
          </a:p>
          <a:p>
            <a:endParaRPr lang="en-US" sz="1800" dirty="0"/>
          </a:p>
        </p:txBody>
      </p:sp>
    </p:spTree>
    <p:extLst>
      <p:ext uri="{BB962C8B-B14F-4D97-AF65-F5344CB8AC3E}">
        <p14:creationId xmlns:p14="http://schemas.microsoft.com/office/powerpoint/2010/main" val="197297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B12E9E-0882-B45B-2DE2-471784891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684E8-27DF-22F8-A8D5-C0590CF54AD5}"/>
              </a:ext>
            </a:extLst>
          </p:cNvPr>
          <p:cNvSpPr>
            <a:spLocks noGrp="1"/>
          </p:cNvSpPr>
          <p:nvPr>
            <p:ph type="title"/>
          </p:nvPr>
        </p:nvSpPr>
        <p:spPr>
          <a:xfrm>
            <a:off x="625147" y="569627"/>
            <a:ext cx="7382605" cy="4328436"/>
          </a:xfrm>
        </p:spPr>
        <p:txBody>
          <a:bodyPr vert="horz" lIns="91440" tIns="45720" rIns="91440" bIns="45720" rtlCol="0" anchor="b">
            <a:normAutofit/>
          </a:bodyPr>
          <a:lstStyle/>
          <a:p>
            <a:r>
              <a:rPr lang="en-US" sz="7200"/>
              <a:t>GitHub</a:t>
            </a:r>
          </a:p>
        </p:txBody>
      </p:sp>
      <p:sp>
        <p:nvSpPr>
          <p:cNvPr id="3" name="Content Placeholder 2">
            <a:extLst>
              <a:ext uri="{FF2B5EF4-FFF2-40B4-BE49-F238E27FC236}">
                <a16:creationId xmlns:a16="http://schemas.microsoft.com/office/drawing/2014/main" id="{90739EFB-1756-226F-1A96-F02A3F523F4B}"/>
              </a:ext>
            </a:extLst>
          </p:cNvPr>
          <p:cNvSpPr>
            <a:spLocks noGrp="1"/>
          </p:cNvSpPr>
          <p:nvPr>
            <p:ph sz="half" idx="1"/>
          </p:nvPr>
        </p:nvSpPr>
        <p:spPr>
          <a:xfrm>
            <a:off x="654342" y="5062309"/>
            <a:ext cx="7353411" cy="1014107"/>
          </a:xfrm>
        </p:spPr>
        <p:txBody>
          <a:bodyPr vert="horz" lIns="91440" tIns="45720" rIns="91440" bIns="45720" rtlCol="0">
            <a:normAutofit/>
          </a:bodyPr>
          <a:lstStyle/>
          <a:p>
            <a:pPr marL="0" indent="0">
              <a:buNone/>
            </a:pPr>
            <a:r>
              <a:rPr lang="en-US">
                <a:hlinkClick r:id="rId2"/>
              </a:rPr>
              <a:t>https://github.com/GeraltOfCodea/csd-380</a:t>
            </a:r>
            <a:r>
              <a:rPr lang="en-US"/>
              <a:t> </a:t>
            </a:r>
          </a:p>
        </p:txBody>
      </p:sp>
    </p:spTree>
    <p:extLst>
      <p:ext uri="{BB962C8B-B14F-4D97-AF65-F5344CB8AC3E}">
        <p14:creationId xmlns:p14="http://schemas.microsoft.com/office/powerpoint/2010/main" val="366270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art up concept with space rocket">
            <a:extLst>
              <a:ext uri="{FF2B5EF4-FFF2-40B4-BE49-F238E27FC236}">
                <a16:creationId xmlns:a16="http://schemas.microsoft.com/office/drawing/2014/main" id="{792E5495-494B-420D-A059-A6D8FC09AD62}"/>
              </a:ext>
            </a:extLst>
          </p:cNvPr>
          <p:cNvPicPr>
            <a:picLocks noGrp="1" noChangeAspect="1"/>
          </p:cNvPicPr>
          <p:nvPr>
            <p:ph sz="half" idx="1"/>
          </p:nvPr>
        </p:nvPicPr>
        <p:blipFill>
          <a:blip r:embed="rId3"/>
          <a:srcRect l="5517" r="32449" b="-1"/>
          <a:stretch/>
        </p:blipFill>
        <p:spPr>
          <a:xfrm>
            <a:off x="1" y="10"/>
            <a:ext cx="6373368" cy="6857990"/>
          </a:xfrm>
          <a:prstGeom prst="rect">
            <a:avLst/>
          </a:prstGeom>
        </p:spPr>
      </p:pic>
      <p:sp>
        <p:nvSpPr>
          <p:cNvPr id="2" name="Title 1">
            <a:extLst>
              <a:ext uri="{FF2B5EF4-FFF2-40B4-BE49-F238E27FC236}">
                <a16:creationId xmlns:a16="http://schemas.microsoft.com/office/drawing/2014/main" id="{BB8DAE12-6AA6-7A26-2A72-F04DCE4F5350}"/>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b="1" kern="1200">
                <a:solidFill>
                  <a:schemeClr val="tx1"/>
                </a:solidFill>
                <a:latin typeface="+mj-lt"/>
                <a:ea typeface="+mj-ea"/>
                <a:cs typeface="+mj-cs"/>
              </a:rPr>
              <a:t>Overview</a:t>
            </a:r>
          </a:p>
        </p:txBody>
      </p:sp>
      <p:sp>
        <p:nvSpPr>
          <p:cNvPr id="4" name="Content Placeholder 3">
            <a:extLst>
              <a:ext uri="{FF2B5EF4-FFF2-40B4-BE49-F238E27FC236}">
                <a16:creationId xmlns:a16="http://schemas.microsoft.com/office/drawing/2014/main" id="{79197392-E7B6-B128-CF30-15C7BE249A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dirty="0"/>
              <a:t>Technology Value Stream</a:t>
            </a:r>
          </a:p>
          <a:p>
            <a:pPr marL="0" lvl="1" indent="0">
              <a:buNone/>
            </a:pPr>
            <a:r>
              <a:rPr lang="en-US" sz="1400" dirty="0"/>
              <a:t>The technology value stream is an all-encompassing process that includes ideation, development, testing, and deployment of software to more efficiently deliver value to customers and businesses.</a:t>
            </a:r>
          </a:p>
          <a:p>
            <a:pPr marL="0" indent="0">
              <a:spcBef>
                <a:spcPts val="2500"/>
              </a:spcBef>
              <a:buNone/>
            </a:pPr>
            <a:r>
              <a:rPr lang="en-US" sz="1400" b="1" dirty="0"/>
              <a:t>Optimizing Value Stream</a:t>
            </a:r>
          </a:p>
          <a:p>
            <a:pPr marL="0" lvl="1" indent="0">
              <a:buNone/>
            </a:pPr>
            <a:r>
              <a:rPr lang="en-US" sz="1400" dirty="0"/>
              <a:t>When optimized the technology value stream can reduce lead times and increase the frequency of deployments, delivering more value, faster.</a:t>
            </a:r>
          </a:p>
        </p:txBody>
      </p:sp>
    </p:spTree>
    <p:extLst>
      <p:ext uri="{BB962C8B-B14F-4D97-AF65-F5344CB8AC3E}">
        <p14:creationId xmlns:p14="http://schemas.microsoft.com/office/powerpoint/2010/main" val="1456023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illustration">
            <a:extLst>
              <a:ext uri="{FF2B5EF4-FFF2-40B4-BE49-F238E27FC236}">
                <a16:creationId xmlns:a16="http://schemas.microsoft.com/office/drawing/2014/main" id="{E3FCF47E-7EB7-4D60-8F92-E2C3171F371D}"/>
              </a:ext>
            </a:extLst>
          </p:cNvPr>
          <p:cNvPicPr>
            <a:picLocks noGrp="1" noChangeAspect="1"/>
          </p:cNvPicPr>
          <p:nvPr>
            <p:ph sz="half" idx="1"/>
          </p:nvPr>
        </p:nvPicPr>
        <p:blipFill>
          <a:blip r:embed="rId3"/>
          <a:srcRect l="2186" r="4880"/>
          <a:stretch/>
        </p:blipFill>
        <p:spPr>
          <a:xfrm>
            <a:off x="1" y="10"/>
            <a:ext cx="6373368" cy="6857990"/>
          </a:xfrm>
          <a:prstGeom prst="rect">
            <a:avLst/>
          </a:prstGeom>
        </p:spPr>
      </p:pic>
      <p:sp>
        <p:nvSpPr>
          <p:cNvPr id="2" name="Title 1">
            <a:extLst>
              <a:ext uri="{FF2B5EF4-FFF2-40B4-BE49-F238E27FC236}">
                <a16:creationId xmlns:a16="http://schemas.microsoft.com/office/drawing/2014/main" id="{7C10B90E-F988-0A27-B80B-DE493DE6C945}"/>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sz="3300" b="1" kern="1200">
                <a:solidFill>
                  <a:schemeClr val="tx1"/>
                </a:solidFill>
                <a:latin typeface="+mj-lt"/>
                <a:ea typeface="+mj-ea"/>
                <a:cs typeface="+mj-cs"/>
              </a:rPr>
              <a:t>Understanding Lead Time vs. Processing Time</a:t>
            </a:r>
          </a:p>
        </p:txBody>
      </p:sp>
      <p:sp>
        <p:nvSpPr>
          <p:cNvPr id="4" name="Content Placeholder 3">
            <a:extLst>
              <a:ext uri="{FF2B5EF4-FFF2-40B4-BE49-F238E27FC236}">
                <a16:creationId xmlns:a16="http://schemas.microsoft.com/office/drawing/2014/main" id="{5827662C-F071-E4DF-3826-05A3B965591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endParaRPr lang="en-US" sz="1400" b="1" dirty="0"/>
          </a:p>
          <a:p>
            <a:pPr marL="0" lvl="1" indent="0">
              <a:buNone/>
            </a:pPr>
            <a:r>
              <a:rPr lang="en-US" sz="1400" b="1" dirty="0"/>
              <a:t>Lead time </a:t>
            </a:r>
            <a:r>
              <a:rPr lang="en-US" sz="1400" dirty="0"/>
              <a:t>and </a:t>
            </a:r>
            <a:r>
              <a:rPr lang="en-US" sz="1400" b="1" dirty="0"/>
              <a:t>processing</a:t>
            </a:r>
            <a:r>
              <a:rPr lang="en-US" sz="1400" dirty="0"/>
              <a:t> time are two essential metrics in the value stream that can help identify areas for improvement. Lead time is the time it takes from initiating a request to delivering the final product, while processing time is the time it takes to complete the work on an individual request.</a:t>
            </a:r>
          </a:p>
        </p:txBody>
      </p:sp>
    </p:spTree>
    <p:extLst>
      <p:ext uri="{BB962C8B-B14F-4D97-AF65-F5344CB8AC3E}">
        <p14:creationId xmlns:p14="http://schemas.microsoft.com/office/powerpoint/2010/main" val="387101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4269672F-26E6-4DBE-8360-16A3172FE021}"/>
              </a:ext>
            </a:extLst>
          </p:cNvPr>
          <p:cNvPicPr>
            <a:picLocks noGrp="1" noChangeAspect="1"/>
          </p:cNvPicPr>
          <p:nvPr>
            <p:ph sz="half" idx="1"/>
          </p:nvPr>
        </p:nvPicPr>
        <p:blipFill>
          <a:blip r:embed="rId3"/>
          <a:srcRect l="13289" r="24677"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E109ACA1-563D-6398-DF3D-7718AD50DF28}"/>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sz="2500" b="1" kern="1200">
                <a:solidFill>
                  <a:schemeClr val="tx1"/>
                </a:solidFill>
                <a:latin typeface="+mj-lt"/>
                <a:ea typeface="+mj-ea"/>
                <a:cs typeface="+mj-cs"/>
              </a:rPr>
              <a:t>The Common Scenario: Deployment Lead Times Requiring Months</a:t>
            </a:r>
          </a:p>
        </p:txBody>
      </p:sp>
      <p:sp>
        <p:nvSpPr>
          <p:cNvPr id="4" name="Content Placeholder 3">
            <a:extLst>
              <a:ext uri="{FF2B5EF4-FFF2-40B4-BE49-F238E27FC236}">
                <a16:creationId xmlns:a16="http://schemas.microsoft.com/office/drawing/2014/main" id="{671CB53E-765F-951C-DC92-AB943FDB87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dirty="0"/>
              <a:t>Traditional Approach to Software Delivery</a:t>
            </a:r>
          </a:p>
          <a:p>
            <a:pPr marL="0" lvl="1" indent="0">
              <a:buNone/>
            </a:pPr>
            <a:r>
              <a:rPr lang="en-US" sz="1400" dirty="0"/>
              <a:t>Normal software delivery and deployment lead times can take months, leading to delays and frustration for both customers and developers, especially if they are not predictable and on-schedule. </a:t>
            </a:r>
          </a:p>
          <a:p>
            <a:pPr marL="0" indent="0">
              <a:spcBef>
                <a:spcPts val="2500"/>
              </a:spcBef>
              <a:buNone/>
            </a:pPr>
            <a:r>
              <a:rPr lang="en-US" sz="1400" b="1" dirty="0"/>
              <a:t>Optimizing the Value Stream</a:t>
            </a:r>
          </a:p>
          <a:p>
            <a:pPr marL="0" lvl="1" indent="0">
              <a:buNone/>
            </a:pPr>
            <a:r>
              <a:rPr lang="en-US" sz="1400" dirty="0"/>
              <a:t>An optimized value stream with DevOps can reduce deployment lead times to deliver value faster, more frequently, and on time. </a:t>
            </a:r>
          </a:p>
        </p:txBody>
      </p:sp>
    </p:spTree>
    <p:extLst>
      <p:ext uri="{BB962C8B-B14F-4D97-AF65-F5344CB8AC3E}">
        <p14:creationId xmlns:p14="http://schemas.microsoft.com/office/powerpoint/2010/main" val="3544807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lobal delivery service&#10;Map:https://visibleearth.nasa.gov/images/57730/the-blue-marble-land-surface-ocean-color-and-sea-ice">
            <a:extLst>
              <a:ext uri="{FF2B5EF4-FFF2-40B4-BE49-F238E27FC236}">
                <a16:creationId xmlns:a16="http://schemas.microsoft.com/office/drawing/2014/main" id="{B64046A9-E957-486E-B7C8-537A4095657D}"/>
              </a:ext>
            </a:extLst>
          </p:cNvPr>
          <p:cNvPicPr>
            <a:picLocks noGrp="1" noChangeAspect="1"/>
          </p:cNvPicPr>
          <p:nvPr>
            <p:ph sz="half" idx="1"/>
          </p:nvPr>
        </p:nvPicPr>
        <p:blipFill>
          <a:blip r:embed="rId3"/>
          <a:srcRect l="24276" r="21311" b="-1"/>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D7BC1B02-76AA-296F-A150-DC98F4577924}"/>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sz="3300" b="1" kern="1200">
                <a:solidFill>
                  <a:schemeClr val="tx1"/>
                </a:solidFill>
                <a:latin typeface="+mj-lt"/>
                <a:ea typeface="+mj-ea"/>
                <a:cs typeface="+mj-cs"/>
              </a:rPr>
              <a:t>Our DevOps Ideal: Deployment Lead Times of Minutes</a:t>
            </a:r>
          </a:p>
        </p:txBody>
      </p:sp>
      <p:sp>
        <p:nvSpPr>
          <p:cNvPr id="4" name="Content Placeholder 3">
            <a:extLst>
              <a:ext uri="{FF2B5EF4-FFF2-40B4-BE49-F238E27FC236}">
                <a16:creationId xmlns:a16="http://schemas.microsoft.com/office/drawing/2014/main" id="{BDF7C006-27C6-00A4-7CCD-BB131B901FA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dirty="0"/>
              <a:t>DevOps Ideal</a:t>
            </a:r>
          </a:p>
          <a:p>
            <a:pPr marL="0" lvl="1" indent="0">
              <a:buNone/>
            </a:pPr>
            <a:r>
              <a:rPr lang="en-US" sz="1400" dirty="0"/>
              <a:t>The DevOps ideal is to achieve deployment lead times of minutes, enabling teams to deliver value to customers quickly and reliably.</a:t>
            </a:r>
          </a:p>
          <a:p>
            <a:pPr marL="0" indent="0">
              <a:spcBef>
                <a:spcPts val="2500"/>
              </a:spcBef>
              <a:buNone/>
            </a:pPr>
            <a:r>
              <a:rPr lang="en-US" sz="1400" b="1" dirty="0"/>
              <a:t>Continuous Integration</a:t>
            </a:r>
          </a:p>
          <a:p>
            <a:pPr marL="0" lvl="1" indent="0">
              <a:buNone/>
            </a:pPr>
            <a:r>
              <a:rPr lang="en-US" sz="1400" dirty="0"/>
              <a:t>Continuous integration is a DevOps practice where developers frequently integrate code changes into a shared repository. This helps identify and fix conflicts and issues early in the development process.</a:t>
            </a:r>
          </a:p>
          <a:p>
            <a:pPr marL="0" indent="0">
              <a:spcBef>
                <a:spcPts val="2500"/>
              </a:spcBef>
              <a:buNone/>
            </a:pPr>
            <a:r>
              <a:rPr lang="en-US" sz="1400" b="1" dirty="0"/>
              <a:t>Continuous Deployment</a:t>
            </a:r>
          </a:p>
          <a:p>
            <a:pPr marL="0" lvl="1" indent="0">
              <a:buNone/>
            </a:pPr>
            <a:r>
              <a:rPr lang="en-US" sz="1400" dirty="0"/>
              <a:t>Continuous deployment is a DevOps practice in which code changes are tested using automated tools and deployed to production systems. </a:t>
            </a:r>
          </a:p>
        </p:txBody>
      </p:sp>
    </p:spTree>
    <p:extLst>
      <p:ext uri="{BB962C8B-B14F-4D97-AF65-F5344CB8AC3E}">
        <p14:creationId xmlns:p14="http://schemas.microsoft.com/office/powerpoint/2010/main" val="2229364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Abstract view of the corporate buildings of City of London. Striped glass pattern effect">
            <a:extLst>
              <a:ext uri="{FF2B5EF4-FFF2-40B4-BE49-F238E27FC236}">
                <a16:creationId xmlns:a16="http://schemas.microsoft.com/office/drawing/2014/main" id="{3F5DF923-4582-4607-B19C-552311C0A574}"/>
              </a:ext>
            </a:extLst>
          </p:cNvPr>
          <p:cNvPicPr>
            <a:picLocks noGrp="1" noChangeAspect="1"/>
          </p:cNvPicPr>
          <p:nvPr>
            <p:ph sz="half" idx="1"/>
          </p:nvPr>
        </p:nvPicPr>
        <p:blipFill>
          <a:blip r:embed="rId3"/>
          <a:srcRect t="8254" r="1"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5CC92499-E421-DB19-1DD4-6ED59BC6F757}"/>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Achieving Rapid Deployment</a:t>
            </a:r>
          </a:p>
        </p:txBody>
      </p:sp>
      <p:sp>
        <p:nvSpPr>
          <p:cNvPr id="4" name="Content Placeholder 3">
            <a:extLst>
              <a:ext uri="{FF2B5EF4-FFF2-40B4-BE49-F238E27FC236}">
                <a16:creationId xmlns:a16="http://schemas.microsoft.com/office/drawing/2014/main" id="{B0F331DA-17EC-D03D-517B-FB7D308850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dirty="0"/>
              <a:t>Automated Testing</a:t>
            </a:r>
          </a:p>
          <a:p>
            <a:pPr marL="0" lvl="1" indent="0">
              <a:buNone/>
            </a:pPr>
            <a:r>
              <a:rPr lang="en-US" sz="1400" dirty="0"/>
              <a:t>Automated testing is a practice that involves using software tools to run tests automatically instead of relying on manual testing. This enables teams to catch errors earlier and ensure the software works as expected.</a:t>
            </a:r>
          </a:p>
          <a:p>
            <a:pPr marL="0" indent="0">
              <a:spcBef>
                <a:spcPts val="2500"/>
              </a:spcBef>
              <a:buNone/>
            </a:pPr>
            <a:r>
              <a:rPr lang="en-US" sz="1400" b="1" dirty="0"/>
              <a:t>Infrastructure as Code</a:t>
            </a:r>
          </a:p>
          <a:p>
            <a:pPr marL="0" lvl="1" indent="0">
              <a:buNone/>
            </a:pPr>
            <a:r>
              <a:rPr lang="en-US" sz="1400" dirty="0"/>
              <a:t>Infrastructure as Code is managing IT infrastructure using code and software development techniques. This can help teams automate resource deployments and reduce the risk of errors and inconsistencies.</a:t>
            </a:r>
          </a:p>
          <a:p>
            <a:pPr marL="0" indent="0">
              <a:spcBef>
                <a:spcPts val="2500"/>
              </a:spcBef>
              <a:buNone/>
            </a:pPr>
            <a:r>
              <a:rPr lang="en-US" sz="1400" b="1" dirty="0"/>
              <a:t>Containerization</a:t>
            </a:r>
          </a:p>
          <a:p>
            <a:pPr marL="0" lvl="1" indent="0">
              <a:buNone/>
            </a:pPr>
            <a:r>
              <a:rPr lang="en-US" sz="1400" dirty="0"/>
              <a:t>Containerization is the practice of packaging software code and dependencies into containers, which can then be run on any platform or environment. This set up teams to save time and reduce the risk of conflicts or compatibility issues.</a:t>
            </a:r>
          </a:p>
        </p:txBody>
      </p:sp>
    </p:spTree>
    <p:extLst>
      <p:ext uri="{BB962C8B-B14F-4D97-AF65-F5344CB8AC3E}">
        <p14:creationId xmlns:p14="http://schemas.microsoft.com/office/powerpoint/2010/main" val="2433781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A row of arrows point toward a target on a piece of graph paper.">
            <a:extLst>
              <a:ext uri="{FF2B5EF4-FFF2-40B4-BE49-F238E27FC236}">
                <a16:creationId xmlns:a16="http://schemas.microsoft.com/office/drawing/2014/main" id="{26F631D4-E067-45BB-B5AC-CA4BE7D0CD56}"/>
              </a:ext>
            </a:extLst>
          </p:cNvPr>
          <p:cNvPicPr>
            <a:picLocks noGrp="1" noChangeAspect="1"/>
          </p:cNvPicPr>
          <p:nvPr>
            <p:ph sz="half" idx="1"/>
          </p:nvPr>
        </p:nvPicPr>
        <p:blipFill>
          <a:blip r:embed="rId3"/>
          <a:srcRect l="15658" r="9167" b="-1"/>
          <a:stretch/>
        </p:blipFill>
        <p:spPr>
          <a:xfrm>
            <a:off x="20" y="10"/>
            <a:ext cx="7723393" cy="6857990"/>
          </a:xfrm>
          <a:prstGeom prst="rect">
            <a:avLst/>
          </a:prstGeom>
        </p:spPr>
      </p:pic>
      <p:sp>
        <p:nvSpPr>
          <p:cNvPr id="2" name="Title 1">
            <a:extLst>
              <a:ext uri="{FF2B5EF4-FFF2-40B4-BE49-F238E27FC236}">
                <a16:creationId xmlns:a16="http://schemas.microsoft.com/office/drawing/2014/main" id="{A4B7862C-D44B-BFF9-E682-AF857466DBE8}"/>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Continuous Improvement</a:t>
            </a:r>
          </a:p>
        </p:txBody>
      </p:sp>
      <p:sp>
        <p:nvSpPr>
          <p:cNvPr id="4" name="Content Placeholder 3">
            <a:extLst>
              <a:ext uri="{FF2B5EF4-FFF2-40B4-BE49-F238E27FC236}">
                <a16:creationId xmlns:a16="http://schemas.microsoft.com/office/drawing/2014/main" id="{CD78044A-C221-26D8-BB53-4178BA5BDD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dirty="0"/>
          </a:p>
          <a:p>
            <a:pPr marL="0" lvl="1" indent="0">
              <a:buNone/>
            </a:pPr>
            <a:r>
              <a:rPr lang="en-US" sz="1400" dirty="0"/>
              <a:t>Continuous improvement is a key aspect of the DevOps approach, as it allows teams to review and look for optimization opportunities in the value stream regularly. This allows teams to identify areas for improvement and implement changes to optimize the flow of value to customers.</a:t>
            </a:r>
          </a:p>
        </p:txBody>
      </p:sp>
    </p:spTree>
    <p:extLst>
      <p:ext uri="{BB962C8B-B14F-4D97-AF65-F5344CB8AC3E}">
        <p14:creationId xmlns:p14="http://schemas.microsoft.com/office/powerpoint/2010/main" val="2469853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Freshly printed newspapers and magazines being transported by an array of conveyor belts inside a printing facility. Fast moving conveyor belts with belt clamps used to hold and separate the freshly printed paper. Printing press in mass scale.">
            <a:extLst>
              <a:ext uri="{FF2B5EF4-FFF2-40B4-BE49-F238E27FC236}">
                <a16:creationId xmlns:a16="http://schemas.microsoft.com/office/drawing/2014/main" id="{08B1AE0C-DFCB-427D-9A69-7FB1CB83AF43}"/>
              </a:ext>
            </a:extLst>
          </p:cNvPr>
          <p:cNvPicPr>
            <a:picLocks noGrp="1" noChangeAspect="1"/>
          </p:cNvPicPr>
          <p:nvPr>
            <p:ph sz="half" idx="1"/>
          </p:nvPr>
        </p:nvPicPr>
        <p:blipFill>
          <a:blip r:embed="rId3"/>
          <a:srcRect l="11272" r="15971"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E713E71B-6866-BAEE-878F-7A94D47C078A}"/>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dirty="0">
                <a:solidFill>
                  <a:schemeClr val="tx1"/>
                </a:solidFill>
                <a:latin typeface="+mj-lt"/>
                <a:ea typeface="+mj-ea"/>
                <a:cs typeface="+mj-cs"/>
              </a:rPr>
              <a:t>Key Takeaways</a:t>
            </a:r>
          </a:p>
        </p:txBody>
      </p:sp>
      <p:sp>
        <p:nvSpPr>
          <p:cNvPr id="4" name="Content Placeholder 3">
            <a:extLst>
              <a:ext uri="{FF2B5EF4-FFF2-40B4-BE49-F238E27FC236}">
                <a16:creationId xmlns:a16="http://schemas.microsoft.com/office/drawing/2014/main" id="{2825744C-2FBC-6A72-3034-0E537ABEB00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dirty="0"/>
              <a:t>Technology Value Stream</a:t>
            </a:r>
          </a:p>
          <a:p>
            <a:pPr marL="0" lvl="1" indent="0">
              <a:buNone/>
            </a:pPr>
            <a:r>
              <a:rPr lang="en-US" sz="1400" dirty="0"/>
              <a:t>The technology value stream encompasses the entire software delivery process, from ideation to deployment.</a:t>
            </a:r>
          </a:p>
          <a:p>
            <a:pPr marL="0" indent="0">
              <a:spcBef>
                <a:spcPts val="2500"/>
              </a:spcBef>
              <a:buNone/>
            </a:pPr>
            <a:r>
              <a:rPr lang="en-US" sz="1400" b="1" dirty="0"/>
              <a:t>DevOps Principles</a:t>
            </a:r>
          </a:p>
          <a:p>
            <a:pPr marL="0" lvl="1" indent="0">
              <a:buNone/>
            </a:pPr>
            <a:r>
              <a:rPr lang="en-US" sz="1400" dirty="0"/>
              <a:t>By optimizing the value stream with DevOps principles, we can reduce deployment lead times to minutes, enabling teams to deliver value quickly and reliably.</a:t>
            </a:r>
          </a:p>
          <a:p>
            <a:pPr marL="0" indent="0">
              <a:spcBef>
                <a:spcPts val="2500"/>
              </a:spcBef>
              <a:buNone/>
            </a:pPr>
            <a:r>
              <a:rPr lang="en-US" sz="1400" b="1" dirty="0"/>
              <a:t>Automated Testing</a:t>
            </a:r>
          </a:p>
          <a:p>
            <a:pPr marL="0" lvl="1" indent="0">
              <a:buNone/>
            </a:pPr>
            <a:r>
              <a:rPr lang="en-US" sz="1400" dirty="0"/>
              <a:t>Automated testing is a practice for achieving rapid and reliable software delivery.</a:t>
            </a:r>
          </a:p>
          <a:p>
            <a:pPr marL="0" indent="0">
              <a:spcBef>
                <a:spcPts val="2500"/>
              </a:spcBef>
              <a:buNone/>
            </a:pPr>
            <a:r>
              <a:rPr lang="en-US" sz="1400" b="1" dirty="0"/>
              <a:t>Infrastructure as Code</a:t>
            </a:r>
          </a:p>
          <a:p>
            <a:pPr marL="0" lvl="1" indent="0">
              <a:buNone/>
            </a:pPr>
            <a:r>
              <a:rPr lang="en-US" sz="1400" dirty="0"/>
              <a:t>Infrastructure as code is a methodology to manage infrastructure like they manage code, enabling reproducible, automated, and scalable infrastructure management.</a:t>
            </a:r>
          </a:p>
        </p:txBody>
      </p:sp>
    </p:spTree>
    <p:extLst>
      <p:ext uri="{BB962C8B-B14F-4D97-AF65-F5344CB8AC3E}">
        <p14:creationId xmlns:p14="http://schemas.microsoft.com/office/powerpoint/2010/main" val="3647530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B12E9E-0882-B45B-2DE2-471784891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16F339E-1E94-C5FD-E40B-9FA1A82D5E40}"/>
              </a:ext>
            </a:extLst>
          </p:cNvPr>
          <p:cNvSpPr>
            <a:spLocks noGrp="1"/>
          </p:cNvSpPr>
          <p:nvPr>
            <p:ph type="ctrTitle"/>
          </p:nvPr>
        </p:nvSpPr>
        <p:spPr>
          <a:xfrm>
            <a:off x="625147" y="569627"/>
            <a:ext cx="7382605" cy="4328436"/>
          </a:xfrm>
        </p:spPr>
        <p:txBody>
          <a:bodyPr>
            <a:normAutofit/>
          </a:bodyPr>
          <a:lstStyle/>
          <a:p>
            <a:pPr algn="l"/>
            <a:r>
              <a:rPr lang="en-US" sz="7200"/>
              <a:t>Thank you</a:t>
            </a:r>
          </a:p>
        </p:txBody>
      </p:sp>
    </p:spTree>
    <p:extLst>
      <p:ext uri="{BB962C8B-B14F-4D97-AF65-F5344CB8AC3E}">
        <p14:creationId xmlns:p14="http://schemas.microsoft.com/office/powerpoint/2010/main" val="111469412"/>
      </p:ext>
    </p:extLst>
  </p:cSld>
  <p:clrMapOvr>
    <a:masterClrMapping/>
  </p:clrMapOvr>
</p:sld>
</file>

<file path=ppt/theme/theme1.xml><?xml version="1.0" encoding="utf-8"?>
<a:theme xmlns:a="http://schemas.openxmlformats.org/drawingml/2006/main" name="VanillaVTI">
  <a:themeElements>
    <a:clrScheme name="">
      <a:dk1>
        <a:srgbClr val="1A1A1A"/>
      </a:dk1>
      <a:lt1>
        <a:srgbClr val="FFFFFF"/>
      </a:lt1>
      <a:dk2>
        <a:srgbClr val="333333"/>
      </a:dk2>
      <a:lt2>
        <a:srgbClr val="F2F2F2"/>
      </a:lt2>
      <a:accent1>
        <a:srgbClr val="FFC107"/>
      </a:accent1>
      <a:accent2>
        <a:srgbClr val="4CAF50"/>
      </a:accent2>
      <a:accent3>
        <a:srgbClr val="2196F3"/>
      </a:accent3>
      <a:accent4>
        <a:srgbClr val="9C27B0"/>
      </a:accent4>
      <a:accent5>
        <a:srgbClr val="E91E63"/>
      </a:accent5>
      <a:accent6>
        <a:srgbClr val="673AB7"/>
      </a:accent6>
      <a:hlink>
        <a:srgbClr val="0078D7"/>
      </a:hlink>
      <a:folHlink>
        <a:srgbClr val="BD002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691</Words>
  <Application>Microsoft Macintosh PowerPoint</Application>
  <PresentationFormat>Widescreen</PresentationFormat>
  <Paragraphs>58</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Arial</vt:lpstr>
      <vt:lpstr>Neue Haas Grotesk Text Pro</vt:lpstr>
      <vt:lpstr>VanillaVTI</vt:lpstr>
      <vt:lpstr>The Technology Value Stream</vt:lpstr>
      <vt:lpstr>Overview</vt:lpstr>
      <vt:lpstr>Understanding Lead Time vs. Processing Time</vt:lpstr>
      <vt:lpstr>The Common Scenario: Deployment Lead Times Requiring Months</vt:lpstr>
      <vt:lpstr>Our DevOps Ideal: Deployment Lead Times of Minutes</vt:lpstr>
      <vt:lpstr>Achieving Rapid Deployment</vt:lpstr>
      <vt:lpstr>Continuous Improvement</vt:lpstr>
      <vt:lpstr>Key Takeaways</vt:lpstr>
      <vt:lpstr>Thank you</vt:lpstr>
      <vt:lpstr>References</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Norrbom</dc:creator>
  <cp:lastModifiedBy>Ryan Norrbom</cp:lastModifiedBy>
  <cp:revision>1</cp:revision>
  <dcterms:created xsi:type="dcterms:W3CDTF">2024-08-18T21:15:03Z</dcterms:created>
  <dcterms:modified xsi:type="dcterms:W3CDTF">2024-08-18T21:45:59Z</dcterms:modified>
</cp:coreProperties>
</file>